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66" r:id="rId3"/>
    <p:sldId id="260" r:id="rId4"/>
    <p:sldId id="261" r:id="rId5"/>
    <p:sldId id="258" r:id="rId6"/>
    <p:sldId id="259" r:id="rId7"/>
    <p:sldId id="262" r:id="rId8"/>
    <p:sldId id="263" r:id="rId9"/>
    <p:sldId id="270" r:id="rId10"/>
    <p:sldId id="271" r:id="rId11"/>
    <p:sldId id="264" r:id="rId12"/>
    <p:sldId id="272" r:id="rId13"/>
    <p:sldId id="285" r:id="rId14"/>
    <p:sldId id="277" r:id="rId15"/>
    <p:sldId id="284" r:id="rId16"/>
    <p:sldId id="268" r:id="rId17"/>
    <p:sldId id="265" r:id="rId18"/>
    <p:sldId id="267" r:id="rId19"/>
    <p:sldId id="269" r:id="rId20"/>
    <p:sldId id="280" r:id="rId21"/>
    <p:sldId id="283" r:id="rId22"/>
    <p:sldId id="273" r:id="rId23"/>
    <p:sldId id="274" r:id="rId24"/>
    <p:sldId id="275" r:id="rId25"/>
    <p:sldId id="276" r:id="rId26"/>
    <p:sldId id="281" r:id="rId27"/>
    <p:sldId id="282" r:id="rId28"/>
    <p:sldId id="279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76283" autoAdjust="0"/>
  </p:normalViewPr>
  <p:slideViewPr>
    <p:cSldViewPr snapToGrid="0">
      <p:cViewPr>
        <p:scale>
          <a:sx n="75" d="100"/>
          <a:sy n="75" d="100"/>
        </p:scale>
        <p:origin x="1077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16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Mutational analysis</a:t>
            </a:r>
            <a:r>
              <a:rPr lang="en-US" sz="1100" baseline="0" smtClean="0"/>
              <a:t> UVM primary tumors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 contribution, followed by S15 (defective DNA mismatch repair), </a:t>
            </a:r>
          </a:p>
          <a:p>
            <a:r>
              <a:rPr lang="en-US" sz="1100" baseline="0" smtClean="0"/>
              <a:t>S6 (defective DNA mismatch repair, microsatellite unstable tumors), S16 (unknown)</a:t>
            </a:r>
          </a:p>
          <a:p>
            <a:endParaRPr lang="en-US" sz="1100" baseline="0" smtClean="0"/>
          </a:p>
          <a:p>
            <a:endParaRPr lang="en-US" sz="1100" baseline="0" smtClean="0"/>
          </a:p>
          <a:p>
            <a:r>
              <a:rPr lang="en-US" sz="1100" smtClean="0"/>
              <a:t>Look at the pathologic_m</a:t>
            </a:r>
            <a:r>
              <a:rPr lang="en-US" sz="1100" baseline="0" smtClean="0"/>
              <a:t> to see if it has metastatic (do for both cancers), compare m0 and m1</a:t>
            </a:r>
          </a:p>
          <a:p>
            <a:r>
              <a:rPr lang="en-US" sz="1100" baseline="0" smtClean="0"/>
              <a:t>Look up what a, b is, see if enough samples	</a:t>
            </a:r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Preliminary</a:t>
            </a:r>
            <a:r>
              <a:rPr lang="en-US" sz="1100" baseline="0" smtClean="0"/>
              <a:t> analysis of TCGA_UVM PT mutational signatures contributions.</a:t>
            </a:r>
          </a:p>
          <a:p>
            <a:endParaRPr lang="en-US" sz="1100" baseline="0" smtClean="0"/>
          </a:p>
          <a:p>
            <a:r>
              <a:rPr lang="en-US" sz="1100" baseline="0" smtClean="0"/>
              <a:t>29 signatures and some unknown contributions in this dataset, 80 samples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(age), and S15 (defective DNA mismatch repair)</a:t>
            </a:r>
          </a:p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3996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PT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SKCM PT Stage</a:t>
            </a:r>
            <a:r>
              <a:rPr lang="en-US" b="1" baseline="0" smtClean="0">
                <a:effectLst/>
              </a:rPr>
              <a:t> I --</a:t>
            </a:r>
            <a:r>
              <a:rPr lang="en-US" baseline="0" smtClean="0">
                <a:effectLst/>
              </a:rPr>
              <a:t> 2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78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PT Stage II --</a:t>
            </a:r>
            <a:r>
              <a:rPr lang="en-US" smtClean="0"/>
              <a:t> 66 samples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334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PT Stage III --</a:t>
            </a:r>
            <a:r>
              <a:rPr lang="en-US" smtClean="0"/>
              <a:t> 28</a:t>
            </a:r>
            <a:r>
              <a:rPr lang="en-US" baseline="0" smtClean="0"/>
              <a:t> samples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049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PT Stage IV -- </a:t>
            </a:r>
            <a:r>
              <a:rPr lang="en-US" smtClean="0"/>
              <a:t>3 samples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9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r>
              <a:rPr lang="en-US" baseline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</a:t>
            </a:r>
            <a:r>
              <a:rPr lang="en-US" smtClean="0"/>
              <a:t>hemotherapy drug</a:t>
            </a:r>
            <a:r>
              <a:rPr lang="en-US" baseline="0" smtClean="0"/>
              <a:t> name: fotemustine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No other therapy types than chemotherapy and 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PT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23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TM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363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342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Primary tumor:</a:t>
            </a:r>
          </a:p>
          <a:p>
            <a:r>
              <a:rPr lang="en-US" sz="1100" smtClean="0">
                <a:effectLst/>
                <a:latin typeface="+mn-lt"/>
              </a:rPr>
              <a:t>Welch Two Sample t-test </a:t>
            </a:r>
          </a:p>
          <a:p>
            <a:r>
              <a:rPr lang="en-US" sz="1100" smtClean="0">
                <a:effectLst/>
                <a:latin typeface="+mn-lt"/>
              </a:rPr>
              <a:t>data: pt$S1 and pt$S7 </a:t>
            </a:r>
          </a:p>
          <a:p>
            <a:r>
              <a:rPr lang="en-US" sz="1100" smtClean="0">
                <a:effectLst/>
                <a:latin typeface="+mn-lt"/>
              </a:rPr>
              <a:t>t = -4.4287, df = 193.99, </a:t>
            </a:r>
            <a:r>
              <a:rPr lang="en-US" sz="1100" b="1" i="0" smtClean="0">
                <a:effectLst/>
                <a:latin typeface="+mn-lt"/>
              </a:rPr>
              <a:t>p-value = 1.582e-05 </a:t>
            </a:r>
          </a:p>
          <a:p>
            <a:r>
              <a:rPr lang="en-US" sz="1100" smtClean="0">
                <a:effectLst/>
                <a:latin typeface="+mn-lt"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  <a:latin typeface="+mn-lt"/>
              </a:rPr>
              <a:t>95 percent confidence interval: -0.2114750 -0.0811557 </a:t>
            </a:r>
          </a:p>
          <a:p>
            <a:r>
              <a:rPr lang="en-US" sz="1100" smtClean="0">
                <a:effectLst/>
                <a:latin typeface="+mn-lt"/>
              </a:rPr>
              <a:t>sample estimates: </a:t>
            </a:r>
          </a:p>
          <a:p>
            <a:r>
              <a:rPr lang="en-US" sz="1100" smtClean="0">
                <a:effectLst/>
                <a:latin typeface="+mn-lt"/>
              </a:rPr>
              <a:t>mean of x mean of y </a:t>
            </a:r>
          </a:p>
          <a:p>
            <a:r>
              <a:rPr lang="en-US" sz="1100" smtClean="0">
                <a:effectLst/>
                <a:latin typeface="+mn-lt"/>
              </a:rPr>
              <a:t>0.3920090 0.5383243</a:t>
            </a:r>
          </a:p>
          <a:p>
            <a:endParaRPr lang="en-US" sz="1100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Metastatic</a:t>
            </a:r>
            <a:r>
              <a:rPr lang="en-US" sz="1100" b="1" baseline="0" smtClean="0">
                <a:effectLst/>
                <a:latin typeface="+mn-lt"/>
              </a:rPr>
              <a:t> tumor</a:t>
            </a:r>
          </a:p>
          <a:p>
            <a:r>
              <a:rPr lang="en-US" sz="1100" smtClean="0">
                <a:effectLst/>
                <a:latin typeface="+mn-lt"/>
              </a:rPr>
              <a:t>Welch Two Sample t-test </a:t>
            </a:r>
          </a:p>
          <a:p>
            <a:r>
              <a:rPr lang="en-US" sz="1100" smtClean="0">
                <a:effectLst/>
                <a:latin typeface="+mn-lt"/>
              </a:rPr>
              <a:t>data: tm$S1 and tm$S7 </a:t>
            </a:r>
          </a:p>
          <a:p>
            <a:r>
              <a:rPr lang="en-US" sz="1100" smtClean="0">
                <a:effectLst/>
                <a:latin typeface="+mn-lt"/>
              </a:rPr>
              <a:t>t = -17.473, df = 665.11, </a:t>
            </a:r>
            <a:r>
              <a:rPr lang="en-US" sz="1100" b="1" smtClean="0">
                <a:effectLst/>
                <a:latin typeface="+mn-lt"/>
              </a:rPr>
              <a:t>p-value &lt; 2.2e-16 </a:t>
            </a:r>
          </a:p>
          <a:p>
            <a:r>
              <a:rPr lang="en-US" sz="1100" smtClean="0">
                <a:effectLst/>
                <a:latin typeface="+mn-lt"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  <a:latin typeface="+mn-lt"/>
              </a:rPr>
              <a:t>95 percent confidence interval: -0.2871215 -0.2291106 </a:t>
            </a:r>
          </a:p>
          <a:p>
            <a:r>
              <a:rPr lang="en-US" sz="1100" smtClean="0">
                <a:effectLst/>
                <a:latin typeface="+mn-lt"/>
              </a:rPr>
              <a:t>sample estimates: </a:t>
            </a:r>
          </a:p>
          <a:p>
            <a:r>
              <a:rPr lang="en-US" sz="1100" smtClean="0">
                <a:effectLst/>
                <a:latin typeface="+mn-lt"/>
              </a:rPr>
              <a:t>mean of x mean of y </a:t>
            </a:r>
          </a:p>
          <a:p>
            <a:r>
              <a:rPr lang="en-US" sz="1100" smtClean="0">
                <a:effectLst/>
                <a:latin typeface="+mn-lt"/>
              </a:rPr>
              <a:t>0.3433259 0.6014420  </a:t>
            </a:r>
            <a:endParaRPr lang="en-US" sz="11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Signature</a:t>
            </a:r>
            <a:r>
              <a:rPr lang="en-US" sz="1100" b="1" baseline="0" smtClean="0">
                <a:latin typeface="+mn-lt"/>
              </a:rPr>
              <a:t> 1:</a:t>
            </a:r>
            <a:endParaRPr lang="en-US" sz="1100" b="1" smtClean="0"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pt$S1 and tm$S1 </a:t>
            </a:r>
          </a:p>
          <a:p>
            <a:r>
              <a:rPr lang="en-US" sz="1100" smtClean="0">
                <a:effectLst/>
              </a:rPr>
              <a:t>t = 2.207, df = 143.68, </a:t>
            </a:r>
            <a:r>
              <a:rPr lang="en-US" sz="1100" b="1" smtClean="0">
                <a:effectLst/>
              </a:rPr>
              <a:t>p-value = 0.0289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0.005081465 0.092284602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0.3920090 0.3433259 </a:t>
            </a:r>
          </a:p>
          <a:p>
            <a:endParaRPr lang="en-US" sz="1100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Signature 7:</a:t>
            </a:r>
            <a:endParaRPr lang="en-US" sz="1100" b="1" baseline="0" smtClean="0">
              <a:effectLst/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pt$S7 and tm$S7 </a:t>
            </a:r>
          </a:p>
          <a:p>
            <a:r>
              <a:rPr lang="en-US" sz="1100" smtClean="0">
                <a:effectLst/>
              </a:rPr>
              <a:t>t = -2.2, df = 148.41, </a:t>
            </a:r>
            <a:r>
              <a:rPr lang="en-US" sz="1100" b="1" smtClean="0">
                <a:effectLst/>
              </a:rPr>
              <a:t>p-value = 0.02936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-0.119811826 -0.006423551 </a:t>
            </a:r>
          </a:p>
          <a:p>
            <a:r>
              <a:rPr lang="en-US" sz="1100" smtClean="0">
                <a:effectLst/>
              </a:rPr>
              <a:t>sample estimates: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0.5383243 0.6014420 </a:t>
            </a:r>
            <a:r>
              <a:rPr lang="en-US" sz="1100" smtClean="0"/>
              <a:t/>
            </a:r>
            <a:br>
              <a:rPr lang="en-US" sz="1100" smtClean="0"/>
            </a:br>
            <a:endParaRPr lang="en-US" sz="1100" smtClean="0"/>
          </a:p>
          <a:p>
            <a:endParaRPr lang="en-US" sz="1100" smtClean="0">
              <a:latin typeface="+mn-lt"/>
            </a:endParaRPr>
          </a:p>
          <a:p>
            <a:r>
              <a:rPr lang="en-US" sz="1100" smtClean="0">
                <a:latin typeface="+mn-lt"/>
              </a:rPr>
              <a:t>If doing for all signatures,</a:t>
            </a:r>
            <a:r>
              <a:rPr lang="en-US" sz="1100" baseline="0" smtClean="0">
                <a:latin typeface="+mn-lt"/>
              </a:rPr>
              <a:t> correct pval (use p.adjust(pvals, method=“BH”) BH = bonferonni, original method is too conservative )</a:t>
            </a:r>
            <a:endParaRPr lang="en-US" sz="1100" baseline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Whenever doing multiple comparisons of same sort</a:t>
            </a:r>
          </a:p>
          <a:p>
            <a:r>
              <a:rPr lang="en-US" sz="1100" baseline="0" smtClean="0">
                <a:latin typeface="+mn-lt"/>
              </a:rPr>
              <a:t>If only do 2 comparisons, borderline, acceptable to not adjust</a:t>
            </a:r>
          </a:p>
          <a:p>
            <a:endParaRPr lang="en-US" sz="1100" baseline="0" smtClean="0">
              <a:latin typeface="+mn-lt"/>
            </a:endParaRPr>
          </a:p>
          <a:p>
            <a:endParaRPr lang="en-US" sz="1100" baseline="0" smtClean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Look at 3</a:t>
            </a:r>
            <a:r>
              <a:rPr lang="en-US" sz="1100" baseline="30000" smtClean="0">
                <a:latin typeface="+mn-lt"/>
              </a:rPr>
              <a:t>rd</a:t>
            </a:r>
            <a:r>
              <a:rPr lang="en-US" sz="1100" baseline="0" smtClean="0">
                <a:latin typeface="+mn-lt"/>
              </a:rPr>
              <a:t> top,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1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3/14/2018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3" y="696545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9" y="0"/>
            <a:ext cx="54864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9" y="-6350"/>
            <a:ext cx="54864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VS.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4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3323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7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	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4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886" y="16054"/>
            <a:ext cx="11419114" cy="68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073" y="-4156"/>
            <a:ext cx="11436927" cy="686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0" y="390985"/>
            <a:ext cx="12183592" cy="609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005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CANCER 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575727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778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478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36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94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2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05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71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Summary of therapies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2916660"/>
              </p:ext>
            </p:extLst>
          </p:nvPr>
        </p:nvGraphicFramePr>
        <p:xfrm>
          <a:off x="2195285" y="1661886"/>
          <a:ext cx="7801429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71925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PT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Prior systemic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Chemotherapy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r>
                        <a:rPr lang="en-US" baseline="0" smtClean="0"/>
                        <a:t>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Immunotherapy/vaccine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Interferon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Other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 (97.12%)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331 (91.18%)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Radiation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63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102 (98.07%)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315 (86.58%)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-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74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64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271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2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054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5719"/>
            <a:ext cx="11353801" cy="6812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1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745" y="34047"/>
            <a:ext cx="11373255" cy="682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999" y="0"/>
            <a:ext cx="11424219" cy="68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862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12959</TotalTime>
  <Words>677</Words>
  <Application>Microsoft Office PowerPoint</Application>
  <PresentationFormat>Widescreen</PresentationFormat>
  <Paragraphs>157</Paragraphs>
  <Slides>28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Project figures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Mutational signatures analysis</vt:lpstr>
      <vt:lpstr>PowerPoint Presentation</vt:lpstr>
      <vt:lpstr>Mutational signatures analysis </vt:lpstr>
      <vt:lpstr>PowerPoint Presentation</vt:lpstr>
      <vt:lpstr>PowerPoint Presentation</vt:lpstr>
      <vt:lpstr>PowerPoint Presentation</vt:lpstr>
      <vt:lpstr>PowerPoint Presentation</vt:lpstr>
      <vt:lpstr>Clinical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Clinical data</vt:lpstr>
      <vt:lpstr>Summary of therapies SKCM and UVM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39</cp:revision>
  <dcterms:created xsi:type="dcterms:W3CDTF">2018-03-04T15:38:59Z</dcterms:created>
  <dcterms:modified xsi:type="dcterms:W3CDTF">2018-03-15T10:02:52Z</dcterms:modified>
</cp:coreProperties>
</file>